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95" r:id="rId16"/>
    <p:sldId id="259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8" r:id="rId28"/>
    <p:sldId id="299" r:id="rId29"/>
    <p:sldId id="300" r:id="rId30"/>
    <p:sldId id="301" r:id="rId31"/>
    <p:sldId id="296" r:id="rId32"/>
    <p:sldId id="297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CF10C-5B0F-5DF4-5394-F3627E109689}" v="148" dt="2023-01-02T17:02:17.330"/>
    <p1510:client id="{CD4FD3D4-E227-C50A-6335-7EF527F6E343}" v="85" dt="2023-01-02T16:57:0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1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8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6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02.01.2023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02.01.2023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02.01.2023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02.01.2023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02.01.2023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02.01.2023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02.01.2023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biorxiv.org/content/early/2015/08/25/02552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About this course</a:t>
            </a:r>
            <a:endParaRPr lang="en-GB" sz="44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D74A1D-2B9E-71FB-C342-A4871C82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8177"/>
              </p:ext>
            </p:extLst>
          </p:nvPr>
        </p:nvGraphicFramePr>
        <p:xfrm>
          <a:off x="1144607" y="1676851"/>
          <a:ext cx="9733190" cy="4085686"/>
        </p:xfrm>
        <a:graphic>
          <a:graphicData uri="http://schemas.openxmlformats.org/drawingml/2006/table">
            <a:tbl>
              <a:tblPr/>
              <a:tblGrid>
                <a:gridCol w="1179325">
                  <a:extLst>
                    <a:ext uri="{9D8B030D-6E8A-4147-A177-3AD203B41FA5}">
                      <a16:colId xmlns:a16="http://schemas.microsoft.com/office/drawing/2014/main" val="1168676547"/>
                    </a:ext>
                  </a:extLst>
                </a:gridCol>
                <a:gridCol w="3046586">
                  <a:extLst>
                    <a:ext uri="{9D8B030D-6E8A-4147-A177-3AD203B41FA5}">
                      <a16:colId xmlns:a16="http://schemas.microsoft.com/office/drawing/2014/main" val="2325575113"/>
                    </a:ext>
                  </a:extLst>
                </a:gridCol>
                <a:gridCol w="1179325">
                  <a:extLst>
                    <a:ext uri="{9D8B030D-6E8A-4147-A177-3AD203B41FA5}">
                      <a16:colId xmlns:a16="http://schemas.microsoft.com/office/drawing/2014/main" val="3429789623"/>
                    </a:ext>
                  </a:extLst>
                </a:gridCol>
                <a:gridCol w="4327954">
                  <a:extLst>
                    <a:ext uri="{9D8B030D-6E8A-4147-A177-3AD203B41FA5}">
                      <a16:colId xmlns:a16="http://schemas.microsoft.com/office/drawing/2014/main" val="2486192187"/>
                    </a:ext>
                  </a:extLst>
                </a:gridCol>
              </a:tblGrid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99148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and Setup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Expression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9154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10:00-10:30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planning 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5640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10:45-12:00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 visualization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32563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10:45-11:15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19294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11:15-12:00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explanation and RNAseq count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13:00-13:30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8745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13:30-14:30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Annotatation and Overrepresentation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8220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13:00-14:30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 normalization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43477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14:45-15:45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Scoring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91791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summary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498180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FA7E90-5F39-4719-0A64-C657E94F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42" y="3546002"/>
            <a:ext cx="5085277" cy="317547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DB7D81-F320-6864-FA3E-279FD3CA7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277" y="3631347"/>
            <a:ext cx="6638175" cy="21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57" y="3201454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6E0748-180D-11F0-FEC8-D99888695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10" y="3358105"/>
            <a:ext cx="6033648" cy="3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9564658" y="2561955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B2BAD3-658A-1CC1-A232-463024FD6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933" y="2439730"/>
            <a:ext cx="8217725" cy="44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600" dirty="0"/>
              <a:t>Let’s do it together!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07" y="3057230"/>
            <a:ext cx="7963787" cy="745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Why is experimental planning important?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D33E5A-1DAC-E29D-E430-3E9C8916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084" y="2569904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control? 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And why do we need it?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88417F0-56CA-9EF7-F45A-3819716B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technical replicate?</a:t>
            </a:r>
            <a:endParaRPr lang="en-US" dirty="0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biological replicate?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45A7B0A-FFCD-1315-77A7-1F2216E9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confounding?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7170CA2-ACB2-6990-5431-EF48758B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31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4298195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207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 sample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4743558" y="261820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Cancer sample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E077C56-B018-80EE-1B78-BD5732F19704}"/>
              </a:ext>
            </a:extLst>
          </p:cNvPr>
          <p:cNvGrpSpPr/>
          <p:nvPr/>
        </p:nvGrpSpPr>
        <p:grpSpPr>
          <a:xfrm>
            <a:off x="1743598" y="3493660"/>
            <a:ext cx="1800000" cy="2609569"/>
            <a:chOff x="1743598" y="3493660"/>
            <a:chExt cx="1800000" cy="260956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CF3BAE-E4C5-83ED-DB2B-3CF3CBB8D4FC}"/>
                </a:ext>
              </a:extLst>
            </p:cNvPr>
            <p:cNvSpPr txBox="1"/>
            <p:nvPr/>
          </p:nvSpPr>
          <p:spPr>
            <a:xfrm>
              <a:off x="1927184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6790B2B-3802-89E7-C65F-90529DE7F63D}"/>
                </a:ext>
              </a:extLst>
            </p:cNvPr>
            <p:cNvGrpSpPr/>
            <p:nvPr/>
          </p:nvGrpSpPr>
          <p:grpSpPr>
            <a:xfrm>
              <a:off x="1743598" y="4303229"/>
              <a:ext cx="1800000" cy="1800000"/>
              <a:chOff x="1743598" y="4303229"/>
              <a:chExt cx="1800000" cy="18000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DBC04BFF-CD52-8AE7-6C55-84053BD703CC}"/>
                  </a:ext>
                </a:extLst>
              </p:cNvPr>
              <p:cNvSpPr/>
              <p:nvPr/>
            </p:nvSpPr>
            <p:spPr>
              <a:xfrm>
                <a:off x="2478143" y="4565922"/>
                <a:ext cx="360000" cy="36000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56A9899-0A97-8229-0127-D66512E45E8E}"/>
                  </a:ext>
                </a:extLst>
              </p:cNvPr>
              <p:cNvSpPr/>
              <p:nvPr/>
            </p:nvSpPr>
            <p:spPr>
              <a:xfrm>
                <a:off x="1992384" y="4753281"/>
                <a:ext cx="360000" cy="3600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B249F31-9C91-D85C-627F-C45BDE1DFD36}"/>
                  </a:ext>
                </a:extLst>
              </p:cNvPr>
              <p:cNvSpPr/>
              <p:nvPr/>
            </p:nvSpPr>
            <p:spPr>
              <a:xfrm>
                <a:off x="2975309" y="4917344"/>
                <a:ext cx="360000" cy="360000"/>
              </a:xfrm>
              <a:prstGeom prst="roundRect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2BF75DA-3742-5E15-926A-707DFB33A318}"/>
                  </a:ext>
                </a:extLst>
              </p:cNvPr>
              <p:cNvSpPr/>
              <p:nvPr/>
            </p:nvSpPr>
            <p:spPr>
              <a:xfrm>
                <a:off x="1743598" y="430322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AB606704-6D90-8BFA-4157-0421F5D7CCDC}"/>
                  </a:ext>
                </a:extLst>
              </p:cNvPr>
              <p:cNvSpPr/>
              <p:nvPr/>
            </p:nvSpPr>
            <p:spPr>
              <a:xfrm>
                <a:off x="1918962" y="5198014"/>
                <a:ext cx="360000" cy="360000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A04A6F90-E5FD-47AB-6AC0-75892308E62B}"/>
                  </a:ext>
                </a:extLst>
              </p:cNvPr>
              <p:cNvSpPr/>
              <p:nvPr/>
            </p:nvSpPr>
            <p:spPr>
              <a:xfrm>
                <a:off x="2324036" y="5357600"/>
                <a:ext cx="360000" cy="36000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CEE31659-0D58-4D89-A3BB-5DBA45A71187}"/>
                  </a:ext>
                </a:extLst>
              </p:cNvPr>
              <p:cNvSpPr/>
              <p:nvPr/>
            </p:nvSpPr>
            <p:spPr>
              <a:xfrm>
                <a:off x="2851903" y="5357600"/>
                <a:ext cx="360000" cy="360000"/>
              </a:xfrm>
              <a:prstGeom prst="triangle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36CB2C-9629-1D96-1896-1CBDFBCD345B}"/>
              </a:ext>
            </a:extLst>
          </p:cNvPr>
          <p:cNvGrpSpPr/>
          <p:nvPr/>
        </p:nvGrpSpPr>
        <p:grpSpPr>
          <a:xfrm>
            <a:off x="4659062" y="3493660"/>
            <a:ext cx="1800000" cy="2606389"/>
            <a:chOff x="4298194" y="3493660"/>
            <a:chExt cx="1800000" cy="260638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0B847A-88D3-7A00-A3E4-F6E2AB077EE6}"/>
                </a:ext>
              </a:extLst>
            </p:cNvPr>
            <p:cNvSpPr txBox="1"/>
            <p:nvPr/>
          </p:nvSpPr>
          <p:spPr>
            <a:xfrm>
              <a:off x="4481780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2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6FA99AF-04E2-4DE2-3573-3BAA3D932574}"/>
                </a:ext>
              </a:extLst>
            </p:cNvPr>
            <p:cNvGrpSpPr/>
            <p:nvPr/>
          </p:nvGrpSpPr>
          <p:grpSpPr>
            <a:xfrm>
              <a:off x="4298194" y="4300049"/>
              <a:ext cx="1800000" cy="1800000"/>
              <a:chOff x="4298194" y="4300049"/>
              <a:chExt cx="1800000" cy="1800000"/>
            </a:xfrm>
          </p:grpSpPr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40D3DB01-E606-80C1-8337-C64D088C3396}"/>
                  </a:ext>
                </a:extLst>
              </p:cNvPr>
              <p:cNvSpPr/>
              <p:nvPr/>
            </p:nvSpPr>
            <p:spPr>
              <a:xfrm>
                <a:off x="4664699" y="4557344"/>
                <a:ext cx="360000" cy="360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206262CA-99AA-F454-E284-A94B6DB0465C}"/>
                  </a:ext>
                </a:extLst>
              </p:cNvPr>
              <p:cNvSpPr/>
              <p:nvPr/>
            </p:nvSpPr>
            <p:spPr>
              <a:xfrm>
                <a:off x="4391564" y="5062282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8996FAA-3D86-81ED-A426-E545345F2EF1}"/>
                  </a:ext>
                </a:extLst>
              </p:cNvPr>
              <p:cNvSpPr/>
              <p:nvPr/>
            </p:nvSpPr>
            <p:spPr>
              <a:xfrm>
                <a:off x="5352008" y="4593816"/>
                <a:ext cx="360000" cy="36000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F8D5B71-D675-8730-C186-F154171D6C8F}"/>
                  </a:ext>
                </a:extLst>
              </p:cNvPr>
              <p:cNvSpPr/>
              <p:nvPr/>
            </p:nvSpPr>
            <p:spPr>
              <a:xfrm>
                <a:off x="4298194" y="430004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A63574B2-5044-F8FD-4451-6E125AFFD306}"/>
                  </a:ext>
                </a:extLst>
              </p:cNvPr>
              <p:cNvSpPr/>
              <p:nvPr/>
            </p:nvSpPr>
            <p:spPr>
              <a:xfrm>
                <a:off x="4726968" y="549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3B443206-66E5-A6B5-6F2A-3F9BD54E835E}"/>
                  </a:ext>
                </a:extLst>
              </p:cNvPr>
              <p:cNvSpPr/>
              <p:nvPr/>
            </p:nvSpPr>
            <p:spPr>
              <a:xfrm>
                <a:off x="5006856" y="4953816"/>
                <a:ext cx="360000" cy="360000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C6003FD-24E4-D42A-BEE5-16ED4C5BA19E}"/>
                  </a:ext>
                </a:extLst>
              </p:cNvPr>
              <p:cNvSpPr/>
              <p:nvPr/>
            </p:nvSpPr>
            <p:spPr>
              <a:xfrm>
                <a:off x="5486241" y="5269167"/>
                <a:ext cx="360000" cy="360000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0C9169F-2334-52AD-02B6-C6D7240D0BCB}"/>
              </a:ext>
            </a:extLst>
          </p:cNvPr>
          <p:cNvGrpSpPr/>
          <p:nvPr/>
        </p:nvGrpSpPr>
        <p:grpSpPr>
          <a:xfrm>
            <a:off x="7574526" y="3493660"/>
            <a:ext cx="1800000" cy="2604354"/>
            <a:chOff x="7574526" y="3493660"/>
            <a:chExt cx="1800000" cy="260435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F0C63C-7337-E76C-D364-64661FE35075}"/>
                </a:ext>
              </a:extLst>
            </p:cNvPr>
            <p:cNvSpPr txBox="1"/>
            <p:nvPr/>
          </p:nvSpPr>
          <p:spPr>
            <a:xfrm>
              <a:off x="7758112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3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111141C-25EF-1F04-8B7C-DF2DE4C693E8}"/>
                </a:ext>
              </a:extLst>
            </p:cNvPr>
            <p:cNvGrpSpPr/>
            <p:nvPr/>
          </p:nvGrpSpPr>
          <p:grpSpPr>
            <a:xfrm>
              <a:off x="7574526" y="4298014"/>
              <a:ext cx="1800000" cy="1800000"/>
              <a:chOff x="7622936" y="4298014"/>
              <a:chExt cx="1800000" cy="1800000"/>
            </a:xfrm>
          </p:grpSpPr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FC02D43B-8DD8-48B2-5FCB-62E0F04CE659}"/>
                  </a:ext>
                </a:extLst>
              </p:cNvPr>
              <p:cNvSpPr/>
              <p:nvPr/>
            </p:nvSpPr>
            <p:spPr>
              <a:xfrm>
                <a:off x="8021789" y="4506304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88AD57C6-8E95-F4ED-D239-0AACB8C364F0}"/>
                  </a:ext>
                </a:extLst>
              </p:cNvPr>
              <p:cNvSpPr/>
              <p:nvPr/>
            </p:nvSpPr>
            <p:spPr>
              <a:xfrm>
                <a:off x="7791389" y="4914059"/>
                <a:ext cx="360000" cy="360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F3E39A1B-B2EF-5B95-D165-1DAAD7B4FF11}"/>
                  </a:ext>
                </a:extLst>
              </p:cNvPr>
              <p:cNvSpPr/>
              <p:nvPr/>
            </p:nvSpPr>
            <p:spPr>
              <a:xfrm>
                <a:off x="8612189" y="4557344"/>
                <a:ext cx="360000" cy="360000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A784DD4-28E3-9FF6-52FA-80570C3FB610}"/>
                  </a:ext>
                </a:extLst>
              </p:cNvPr>
              <p:cNvSpPr/>
              <p:nvPr/>
            </p:nvSpPr>
            <p:spPr>
              <a:xfrm>
                <a:off x="7622936" y="4298014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05A92220-2089-939E-C926-8208651242B6}"/>
                  </a:ext>
                </a:extLst>
              </p:cNvPr>
              <p:cNvSpPr/>
              <p:nvPr/>
            </p:nvSpPr>
            <p:spPr>
              <a:xfrm>
                <a:off x="8062136" y="5449167"/>
                <a:ext cx="360000" cy="36000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AF343EFD-414B-EDC4-1741-E70F88B01DF1}"/>
                  </a:ext>
                </a:extLst>
              </p:cNvPr>
              <p:cNvSpPr/>
              <p:nvPr/>
            </p:nvSpPr>
            <p:spPr>
              <a:xfrm>
                <a:off x="8422136" y="495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35F217F9-3F2B-3F4B-EB0D-CC286760A0E6}"/>
                  </a:ext>
                </a:extLst>
              </p:cNvPr>
              <p:cNvSpPr/>
              <p:nvPr/>
            </p:nvSpPr>
            <p:spPr>
              <a:xfrm>
                <a:off x="8650902" y="5413981"/>
                <a:ext cx="360000" cy="360000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9BB5AD-64DC-C6CC-41FB-90242036A42F}"/>
              </a:ext>
            </a:extLst>
          </p:cNvPr>
          <p:cNvSpPr txBox="1"/>
          <p:nvPr/>
        </p:nvSpPr>
        <p:spPr>
          <a:xfrm>
            <a:off x="7676464" y="2601314"/>
            <a:ext cx="349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patient</a:t>
            </a: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11AE3F7D-1AF8-C558-5F89-146DF7E809F7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ABD3-F0D5-783C-7A84-FB0F80771EDA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1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32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3544027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3989390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CF3BAE-E4C5-83ED-DB2B-3CF3CBB8D4FC}"/>
              </a:ext>
            </a:extLst>
          </p:cNvPr>
          <p:cNvSpPr txBox="1"/>
          <p:nvPr/>
        </p:nvSpPr>
        <p:spPr>
          <a:xfrm>
            <a:off x="2044304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6790B2B-3802-89E7-C65F-90529DE7F63D}"/>
              </a:ext>
            </a:extLst>
          </p:cNvPr>
          <p:cNvGrpSpPr/>
          <p:nvPr/>
        </p:nvGrpSpPr>
        <p:grpSpPr>
          <a:xfrm>
            <a:off x="1743598" y="4303229"/>
            <a:ext cx="1800000" cy="1800000"/>
            <a:chOff x="1743598" y="4303229"/>
            <a:chExt cx="1800000" cy="180000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BC04BFF-CD52-8AE7-6C55-84053BD703CC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56A9899-0A97-8229-0127-D66512E45E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B249F31-9C91-D85C-627F-C45BDE1DFD3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75DA-3742-5E15-926A-707DFB33A318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AB606704-6D90-8BFA-4157-0421F5D7CCDC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04A6F90-E5FD-47AB-6AC0-75892308E62B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CEE31659-0D58-4D89-A3BB-5DBA45A71187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20B847A-88D3-7A00-A3E4-F6E2AB077EE6}"/>
              </a:ext>
            </a:extLst>
          </p:cNvPr>
          <p:cNvSpPr txBox="1"/>
          <p:nvPr/>
        </p:nvSpPr>
        <p:spPr>
          <a:xfrm>
            <a:off x="4992251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F0C63C-7337-E76C-D364-64661FE35075}"/>
              </a:ext>
            </a:extLst>
          </p:cNvPr>
          <p:cNvSpPr txBox="1"/>
          <p:nvPr/>
        </p:nvSpPr>
        <p:spPr>
          <a:xfrm>
            <a:off x="7888343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3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86480BA-5FB8-8CC3-031A-58D6801B72D5}"/>
              </a:ext>
            </a:extLst>
          </p:cNvPr>
          <p:cNvSpPr/>
          <p:nvPr/>
        </p:nvSpPr>
        <p:spPr>
          <a:xfrm>
            <a:off x="6236588" y="2666412"/>
            <a:ext cx="360000" cy="360000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D2EF9-749F-B680-5495-D40410B48AF5}"/>
              </a:ext>
            </a:extLst>
          </p:cNvPr>
          <p:cNvSpPr txBox="1"/>
          <p:nvPr/>
        </p:nvSpPr>
        <p:spPr>
          <a:xfrm>
            <a:off x="6681951" y="2632473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70024-D798-CB96-83BF-5A55A3C6C5F8}"/>
              </a:ext>
            </a:extLst>
          </p:cNvPr>
          <p:cNvGrpSpPr/>
          <p:nvPr/>
        </p:nvGrpSpPr>
        <p:grpSpPr>
          <a:xfrm>
            <a:off x="4653269" y="4374059"/>
            <a:ext cx="1800000" cy="1800000"/>
            <a:chOff x="1743598" y="4303229"/>
            <a:chExt cx="1800000" cy="18000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9247DEB-CAE5-D40C-777E-1353B2BBA3F0}"/>
                </a:ext>
              </a:extLst>
            </p:cNvPr>
            <p:cNvSpPr/>
            <p:nvPr/>
          </p:nvSpPr>
          <p:spPr>
            <a:xfrm>
              <a:off x="2018552" y="4621148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61A890B-C674-C22E-D2C9-8D4F0AD6D799}"/>
                </a:ext>
              </a:extLst>
            </p:cNvPr>
            <p:cNvSpPr/>
            <p:nvPr/>
          </p:nvSpPr>
          <p:spPr>
            <a:xfrm>
              <a:off x="2447135" y="497501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B32D6BC-C699-5679-BA7A-B03AFE2F0A95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16A8E-D1DC-310E-96D9-1A57CA7271CF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41E9021-B3A7-8B9B-E32A-A7849CDA646E}"/>
                </a:ext>
              </a:extLst>
            </p:cNvPr>
            <p:cNvSpPr/>
            <p:nvPr/>
          </p:nvSpPr>
          <p:spPr>
            <a:xfrm>
              <a:off x="2324036" y="5507560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44A2B72-30FF-03A6-1CC3-7D732E721BF6}"/>
                </a:ext>
              </a:extLst>
            </p:cNvPr>
            <p:cNvSpPr/>
            <p:nvPr/>
          </p:nvSpPr>
          <p:spPr>
            <a:xfrm>
              <a:off x="1942357" y="5042451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4DF67F-A06B-77B2-A232-EF5998417A89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692935-2CF9-FF43-09A4-2BEE3C95CC88}"/>
              </a:ext>
            </a:extLst>
          </p:cNvPr>
          <p:cNvSpPr txBox="1"/>
          <p:nvPr/>
        </p:nvSpPr>
        <p:spPr>
          <a:xfrm>
            <a:off x="8474526" y="2615452"/>
            <a:ext cx="354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cell line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DC159-9F41-33F4-275A-A75A7556E275}"/>
              </a:ext>
            </a:extLst>
          </p:cNvPr>
          <p:cNvGrpSpPr/>
          <p:nvPr/>
        </p:nvGrpSpPr>
        <p:grpSpPr>
          <a:xfrm>
            <a:off x="7543815" y="4366545"/>
            <a:ext cx="1800000" cy="1800000"/>
            <a:chOff x="1743598" y="4303229"/>
            <a:chExt cx="1800000" cy="18000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CBCC0010-A9C5-6A62-113E-E1C858155052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AA954F1-4994-96FF-3849-2FA1D66D75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ABF06B3-5F14-F4A1-F50D-8C8A9E64A84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3182E6-8AFD-E596-6F6B-470C3D9CB821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034A8874-3221-7005-06AE-269255176F87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7A513580-30D6-E6B0-90BD-991FC5EC3079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B64B0FF-DCDB-E109-71D4-AF06BB41C488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21FB8D06-71A4-AC87-996E-3BCDAA623D2C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C7750B-EF47-DFE9-041A-BC11025C532C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6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33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/>
              <a:t>Samuele Soraggi </a:t>
            </a:r>
            <a:r>
              <a:rPr lang="en-DK" dirty="0"/>
              <a:t>– Sandbox team</a:t>
            </a:r>
            <a:r>
              <a:rPr lang="en-DK"/>
              <a:t>, University </a:t>
            </a:r>
            <a:r>
              <a:rPr lang="en-DK" dirty="0"/>
              <a:t>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1146</Words>
  <Application>Microsoft Macintosh PowerPoint</Application>
  <PresentationFormat>Widescreen</PresentationFormat>
  <Paragraphs>341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 Neue</vt:lpstr>
      <vt:lpstr>Roboto</vt:lpstr>
      <vt:lpstr>Trebuchet MS</vt:lpstr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204</cp:revision>
  <dcterms:created xsi:type="dcterms:W3CDTF">2021-05-13T13:56:47Z</dcterms:created>
  <dcterms:modified xsi:type="dcterms:W3CDTF">2023-01-02T19:46:02Z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2023-01-02T16:54:03Z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832a9a1a-8b69-4bf8-a4af-b7d1ac5c027e</vt:lpwstr>
  </property>
  <property fmtid="{D5CDD505-2E9C-101B-9397-08002B2CF9AE}" pid="8" name="MSIP_Label_6a2630e2-1ac5-455e-8217-0156b1936a76_ContentBits">
    <vt:lpwstr>0</vt:lpwstr>
  </property>
</Properties>
</file>